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1" r:id="rId2"/>
  </p:sldMasterIdLst>
  <p:notesMasterIdLst>
    <p:notesMasterId r:id="rId57"/>
  </p:notesMasterIdLst>
  <p:sldIdLst>
    <p:sldId id="397" r:id="rId3"/>
    <p:sldId id="398" r:id="rId4"/>
    <p:sldId id="411" r:id="rId5"/>
    <p:sldId id="399" r:id="rId6"/>
    <p:sldId id="400" r:id="rId7"/>
    <p:sldId id="401" r:id="rId8"/>
    <p:sldId id="402" r:id="rId9"/>
    <p:sldId id="403" r:id="rId10"/>
    <p:sldId id="404" r:id="rId11"/>
    <p:sldId id="406" r:id="rId12"/>
    <p:sldId id="405" r:id="rId13"/>
    <p:sldId id="407" r:id="rId14"/>
    <p:sldId id="408" r:id="rId15"/>
    <p:sldId id="409" r:id="rId16"/>
    <p:sldId id="410" r:id="rId17"/>
    <p:sldId id="417" r:id="rId18"/>
    <p:sldId id="414" r:id="rId19"/>
    <p:sldId id="418" r:id="rId20"/>
    <p:sldId id="419" r:id="rId21"/>
    <p:sldId id="413" r:id="rId22"/>
    <p:sldId id="420" r:id="rId23"/>
    <p:sldId id="424" r:id="rId24"/>
    <p:sldId id="416" r:id="rId25"/>
    <p:sldId id="421" r:id="rId26"/>
    <p:sldId id="422" r:id="rId27"/>
    <p:sldId id="423" r:id="rId28"/>
    <p:sldId id="426" r:id="rId29"/>
    <p:sldId id="428" r:id="rId30"/>
    <p:sldId id="475" r:id="rId31"/>
    <p:sldId id="425" r:id="rId32"/>
    <p:sldId id="429" r:id="rId33"/>
    <p:sldId id="412" r:id="rId34"/>
    <p:sldId id="434" r:id="rId35"/>
    <p:sldId id="436" r:id="rId36"/>
    <p:sldId id="437" r:id="rId37"/>
    <p:sldId id="438" r:id="rId38"/>
    <p:sldId id="432" r:id="rId39"/>
    <p:sldId id="470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1" r:id="rId51"/>
    <p:sldId id="472" r:id="rId52"/>
    <p:sldId id="473" r:id="rId53"/>
    <p:sldId id="474" r:id="rId54"/>
    <p:sldId id="476" r:id="rId55"/>
    <p:sldId id="430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00A431"/>
    <a:srgbClr val="61A400"/>
    <a:srgbClr val="00A400"/>
    <a:srgbClr val="36FF00"/>
    <a:srgbClr val="FFFF6B"/>
    <a:srgbClr val="FFFFCA"/>
    <a:srgbClr val="E3E3DF"/>
    <a:srgbClr val="9CE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/>
    <p:restoredTop sz="95510" autoAdjust="0"/>
  </p:normalViewPr>
  <p:slideViewPr>
    <p:cSldViewPr snapToGrid="0">
      <p:cViewPr varScale="1">
        <p:scale>
          <a:sx n="118" d="100"/>
          <a:sy n="118" d="100"/>
        </p:scale>
        <p:origin x="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1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6786DDC-2434-A748-BAF3-FB2E973D8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317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17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índice</a:t>
            </a:r>
            <a:endParaRPr lang="en-US">
              <a:solidFill>
                <a:srgbClr val="3399FF"/>
              </a:solidFill>
            </a:endParaRP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2006600" y="2236788"/>
            <a:ext cx="0" cy="20177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236913" y="2413000"/>
            <a:ext cx="28956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Modelos de color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Bases de color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Transformaciones de color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2006600" y="3775075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</a:t>
            </a:r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Segmentación de Imágenes a Color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44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3436913" y="3198167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Otros Ejemplos</a:t>
            </a:r>
          </a:p>
        </p:txBody>
      </p:sp>
    </p:spTree>
    <p:extLst>
      <p:ext uri="{BB962C8B-B14F-4D97-AF65-F5344CB8AC3E}">
        <p14:creationId xmlns:p14="http://schemas.microsoft.com/office/powerpoint/2010/main" val="253109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FACEC-4348-0441-B89D-CC77EAEE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82" y="459827"/>
            <a:ext cx="3956232" cy="5938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4736D-A62A-7E46-B0DE-7C57B9A6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18" y="459827"/>
            <a:ext cx="3950883" cy="59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69677-1237-1A48-B623-93DB70D2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4450"/>
            <a:ext cx="46101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29730-87EA-F34C-A6A1-7B37B29F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661"/>
            <a:ext cx="9144000" cy="60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7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C7F5-3DCE-5148-90B1-906D0174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08"/>
            <a:ext cx="9144000" cy="60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4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rgbClr val="FF9300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chemeClr val="bg2"/>
                </a:solidFill>
              </a:rPr>
              <a:t>Clustering</a:t>
            </a:r>
            <a:endParaRPr lang="es-ES_tradnl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19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  <a:p>
            <a:pPr algn="ctr"/>
            <a:r>
              <a:rPr lang="es-ES_tradnl" sz="2400" dirty="0">
                <a:solidFill>
                  <a:srgbClr val="FF9300"/>
                </a:solidFill>
              </a:rPr>
              <a:t>(idea inicial)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0842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7606AA-E7A6-5248-B48B-F7A9BFF3DA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2884"/>
            <a:ext cx="9144000" cy="60922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B5904F-221A-0E42-959B-F17EAD561493}"/>
              </a:ext>
            </a:extLst>
          </p:cNvPr>
          <p:cNvSpPr txBox="1"/>
          <p:nvPr/>
        </p:nvSpPr>
        <p:spPr>
          <a:xfrm>
            <a:off x="157655" y="59909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98062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32"/>
            <a:ext cx="9144000" cy="6103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2A21D-7DB3-AC45-87AC-4FB79FA6CE48}"/>
              </a:ext>
            </a:extLst>
          </p:cNvPr>
          <p:cNvSpPr txBox="1"/>
          <p:nvPr/>
        </p:nvSpPr>
        <p:spPr>
          <a:xfrm>
            <a:off x="157655" y="59909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RGB &gt; Gris</a:t>
            </a:r>
          </a:p>
        </p:txBody>
      </p:sp>
    </p:spTree>
    <p:extLst>
      <p:ext uri="{BB962C8B-B14F-4D97-AF65-F5344CB8AC3E}">
        <p14:creationId xmlns:p14="http://schemas.microsoft.com/office/powerpoint/2010/main" val="2827386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10" y="377232"/>
            <a:ext cx="9138379" cy="6103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CFDB88-DD02-E24D-B7DD-B574313DD954}"/>
              </a:ext>
            </a:extLst>
          </p:cNvPr>
          <p:cNvSpPr txBox="1"/>
          <p:nvPr/>
        </p:nvSpPr>
        <p:spPr>
          <a:xfrm>
            <a:off x="157655" y="5990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Otsu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1B7892-600C-5B40-8AA5-1890F5A4D1AF}"/>
              </a:ext>
            </a:extLst>
          </p:cNvPr>
          <p:cNvGrpSpPr/>
          <p:nvPr/>
        </p:nvGrpSpPr>
        <p:grpSpPr>
          <a:xfrm>
            <a:off x="1975945" y="968422"/>
            <a:ext cx="4761186" cy="4517978"/>
            <a:chOff x="1975945" y="968422"/>
            <a:chExt cx="4761186" cy="451797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B6A05DC-D550-D34A-B97C-5AF0C87F51BD}"/>
                </a:ext>
              </a:extLst>
            </p:cNvPr>
            <p:cNvCxnSpPr/>
            <p:nvPr/>
          </p:nvCxnSpPr>
          <p:spPr>
            <a:xfrm>
              <a:off x="1975945" y="968422"/>
              <a:ext cx="4761186" cy="4391854"/>
            </a:xfrm>
            <a:prstGeom prst="line">
              <a:avLst/>
            </a:prstGeom>
            <a:ln w="920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6CDC61C-4C54-3D41-A0C3-AE6D85C83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945" y="1303283"/>
              <a:ext cx="3489434" cy="4183117"/>
            </a:xfrm>
            <a:prstGeom prst="line">
              <a:avLst/>
            </a:prstGeom>
            <a:ln w="920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484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sz="2400" dirty="0"/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 err="1"/>
              <a:t>Clustering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46943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</a:t>
            </a:r>
          </a:p>
          <a:p>
            <a:pPr algn="ctr"/>
            <a:endParaRPr lang="es-ES_tradnl" dirty="0">
              <a:solidFill>
                <a:srgbClr val="FF93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5822A1-CD70-1F43-AB95-EA1EEC685A44}"/>
              </a:ext>
            </a:extLst>
          </p:cNvPr>
          <p:cNvSpPr/>
          <p:nvPr/>
        </p:nvSpPr>
        <p:spPr>
          <a:xfrm>
            <a:off x="6611005" y="408560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</p:spTree>
    <p:extLst>
      <p:ext uri="{BB962C8B-B14F-4D97-AF65-F5344CB8AC3E}">
        <p14:creationId xmlns:p14="http://schemas.microsoft.com/office/powerpoint/2010/main" val="150321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7606AA-E7A6-5248-B48B-F7A9BFF3DA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2884"/>
            <a:ext cx="9144000" cy="6092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82998-3B7B-7F4B-8CA7-269264883D12}"/>
              </a:ext>
            </a:extLst>
          </p:cNvPr>
          <p:cNvSpPr txBox="1"/>
          <p:nvPr/>
        </p:nvSpPr>
        <p:spPr>
          <a:xfrm>
            <a:off x="157655" y="59909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13081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32"/>
            <a:ext cx="9144000" cy="6103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7244-B8BE-9945-9BB1-C6E0DE788690}"/>
              </a:ext>
            </a:extLst>
          </p:cNvPr>
          <p:cNvSpPr txBox="1"/>
          <p:nvPr/>
        </p:nvSpPr>
        <p:spPr>
          <a:xfrm>
            <a:off x="157655" y="59909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RGB &gt; Gris</a:t>
            </a:r>
          </a:p>
          <a:p>
            <a:r>
              <a:rPr lang="en-US" dirty="0">
                <a:solidFill>
                  <a:schemeClr val="bg1"/>
                </a:solidFill>
              </a:rPr>
              <a:t>(normal)</a:t>
            </a:r>
          </a:p>
        </p:txBody>
      </p:sp>
    </p:spTree>
    <p:extLst>
      <p:ext uri="{BB962C8B-B14F-4D97-AF65-F5344CB8AC3E}">
        <p14:creationId xmlns:p14="http://schemas.microsoft.com/office/powerpoint/2010/main" val="356970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363"/>
            <a:ext cx="9144000" cy="6084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0EC114-4DB4-CC43-80A2-15C5209D8476}"/>
              </a:ext>
            </a:extLst>
          </p:cNvPr>
          <p:cNvSpPr txBox="1"/>
          <p:nvPr/>
        </p:nvSpPr>
        <p:spPr>
          <a:xfrm>
            <a:off x="157655" y="599090"/>
            <a:ext cx="1268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RGB &gt; Gris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(adaptive)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HCI</a:t>
            </a:r>
          </a:p>
        </p:txBody>
      </p:sp>
    </p:spTree>
    <p:extLst>
      <p:ext uri="{BB962C8B-B14F-4D97-AF65-F5344CB8AC3E}">
        <p14:creationId xmlns:p14="http://schemas.microsoft.com/office/powerpoint/2010/main" val="2686345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1" y="390363"/>
            <a:ext cx="9138397" cy="6084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1FAAA-327C-2544-A75F-5AA711095829}"/>
              </a:ext>
            </a:extLst>
          </p:cNvPr>
          <p:cNvSpPr txBox="1"/>
          <p:nvPr/>
        </p:nvSpPr>
        <p:spPr>
          <a:xfrm>
            <a:off x="157655" y="5990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Otsu</a:t>
            </a:r>
          </a:p>
        </p:txBody>
      </p:sp>
    </p:spTree>
    <p:extLst>
      <p:ext uri="{BB962C8B-B14F-4D97-AF65-F5344CB8AC3E}">
        <p14:creationId xmlns:p14="http://schemas.microsoft.com/office/powerpoint/2010/main" val="412340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1" y="395997"/>
            <a:ext cx="9138397" cy="6073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16CA3-E90A-E543-B941-E868A65BFB12}"/>
              </a:ext>
            </a:extLst>
          </p:cNvPr>
          <p:cNvSpPr txBox="1"/>
          <p:nvPr/>
        </p:nvSpPr>
        <p:spPr>
          <a:xfrm>
            <a:off x="157655" y="59909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Morfología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4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39" y="395997"/>
            <a:ext cx="9132720" cy="6073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D07AF1-62EB-1647-B603-742EF5F2BE42}"/>
              </a:ext>
            </a:extLst>
          </p:cNvPr>
          <p:cNvSpPr txBox="1"/>
          <p:nvPr/>
        </p:nvSpPr>
        <p:spPr>
          <a:xfrm>
            <a:off x="157655" y="59909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7765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6342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656D962-74F9-B94D-8E81-EC5B6013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7" y="1625882"/>
            <a:ext cx="5498475" cy="737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9A61F4-BC07-6D49-94F6-8C141E2F8BD9}"/>
              </a:ext>
            </a:extLst>
          </p:cNvPr>
          <p:cNvSpPr txBox="1"/>
          <p:nvPr/>
        </p:nvSpPr>
        <p:spPr>
          <a:xfrm>
            <a:off x="254230" y="2663180"/>
            <a:ext cx="4235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En conversión normal: </a:t>
            </a:r>
          </a:p>
          <a:p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 valores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s-ES_tradnl" sz="2000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son aprox. 1/3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28290-E52C-E040-B2E9-BCA50F7D6D16}"/>
              </a:ext>
            </a:extLst>
          </p:cNvPr>
          <p:cNvSpPr txBox="1"/>
          <p:nvPr/>
        </p:nvSpPr>
        <p:spPr>
          <a:xfrm>
            <a:off x="254230" y="3721106"/>
            <a:ext cx="410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Es necesario que siempre sea así? </a:t>
            </a:r>
            <a:endParaRPr lang="es-ES_tradn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E9A17C-601B-7C4B-93C3-6E5A2495E67F}"/>
              </a:ext>
            </a:extLst>
          </p:cNvPr>
          <p:cNvSpPr txBox="1"/>
          <p:nvPr/>
        </p:nvSpPr>
        <p:spPr>
          <a:xfrm>
            <a:off x="266457" y="407114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6726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C48E23-1AA0-1F4F-A413-543D4AC9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7" y="4299123"/>
            <a:ext cx="3115217" cy="828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6B923-D45B-BD44-8216-EBE280AF6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7" y="2754822"/>
            <a:ext cx="3115223" cy="112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6D962-74F9-B94D-8E81-EC5B6013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7" y="1625882"/>
            <a:ext cx="5498475" cy="737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9A61F4-BC07-6D49-94F6-8C141E2F8BD9}"/>
              </a:ext>
            </a:extLst>
          </p:cNvPr>
          <p:cNvSpPr txBox="1"/>
          <p:nvPr/>
        </p:nvSpPr>
        <p:spPr>
          <a:xfrm>
            <a:off x="0" y="5544220"/>
            <a:ext cx="796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Optimización: 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Estimar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s-ES_tradnl" sz="2000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tal que la varianza de J sea máxima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28290-E52C-E040-B2E9-BCA50F7D6D16}"/>
              </a:ext>
            </a:extLst>
          </p:cNvPr>
          <p:cNvSpPr txBox="1"/>
          <p:nvPr/>
        </p:nvSpPr>
        <p:spPr>
          <a:xfrm>
            <a:off x="0" y="6191330"/>
            <a:ext cx="77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Solución: 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 es una imagen de alto contraste (High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Contrast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41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rgbClr val="FF9300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chemeClr val="bg2"/>
                </a:solidFill>
              </a:rPr>
              <a:t>Clustering</a:t>
            </a:r>
            <a:endParaRPr lang="es-ES_tradnl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7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14C5F-6C28-4340-9735-E4DFDE82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86"/>
            <a:ext cx="9144000" cy="6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CD624C-5ED4-214E-BD5E-C42F49E3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677"/>
            <a:ext cx="9144000" cy="5858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E38E-C122-7F4F-B90B-1C38726C2C68}"/>
              </a:ext>
            </a:extLst>
          </p:cNvPr>
          <p:cNvSpPr txBox="1"/>
          <p:nvPr/>
        </p:nvSpPr>
        <p:spPr>
          <a:xfrm>
            <a:off x="409903" y="130345"/>
            <a:ext cx="819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                 R                    G                   B                    Gris                 HCI</a:t>
            </a:r>
          </a:p>
        </p:txBody>
      </p:sp>
    </p:spTree>
    <p:extLst>
      <p:ext uri="{BB962C8B-B14F-4D97-AF65-F5344CB8AC3E}">
        <p14:creationId xmlns:p14="http://schemas.microsoft.com/office/powerpoint/2010/main" val="306472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0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908484B-FCE1-1843-9622-254F132BA861}"/>
              </a:ext>
            </a:extLst>
          </p:cNvPr>
          <p:cNvGrpSpPr/>
          <p:nvPr/>
        </p:nvGrpSpPr>
        <p:grpSpPr>
          <a:xfrm>
            <a:off x="5741581" y="885495"/>
            <a:ext cx="3209066" cy="3362279"/>
            <a:chOff x="5741581" y="885495"/>
            <a:chExt cx="3209066" cy="33622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4D57B0-ED5D-BF4D-BE39-5696827DD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69" y="1052623"/>
              <a:ext cx="0" cy="292927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FEB3F1-D85E-5748-AF8E-B4324554B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276" y="3657598"/>
              <a:ext cx="2066371" cy="3516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C2C25D-3BE2-0E45-B11A-A90515B25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1581" y="3327991"/>
              <a:ext cx="1153329" cy="670584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7CF01-C7B1-2940-8E77-EF0E4117A9B8}"/>
                </a:ext>
              </a:extLst>
            </p:cNvPr>
            <p:cNvSpPr txBox="1"/>
            <p:nvPr/>
          </p:nvSpPr>
          <p:spPr>
            <a:xfrm>
              <a:off x="8622521" y="3878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420EBC-91BE-7845-B52B-3273DFB5F917}"/>
                </a:ext>
              </a:extLst>
            </p:cNvPr>
            <p:cNvSpPr txBox="1"/>
            <p:nvPr/>
          </p:nvSpPr>
          <p:spPr>
            <a:xfrm>
              <a:off x="5850964" y="3628085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79AF68-DDF1-A84F-ACBD-AB0AAB712256}"/>
                </a:ext>
              </a:extLst>
            </p:cNvPr>
            <p:cNvSpPr txBox="1"/>
            <p:nvPr/>
          </p:nvSpPr>
          <p:spPr>
            <a:xfrm>
              <a:off x="7026772" y="88549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BC25A9-1078-3F4D-8B0F-E7DBA5C3671C}"/>
              </a:ext>
            </a:extLst>
          </p:cNvPr>
          <p:cNvGrpSpPr/>
          <p:nvPr/>
        </p:nvGrpSpPr>
        <p:grpSpPr>
          <a:xfrm>
            <a:off x="3972910" y="1660634"/>
            <a:ext cx="2896144" cy="1145628"/>
            <a:chOff x="3972910" y="1660634"/>
            <a:chExt cx="2896144" cy="114562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E5DEA9-ABD1-624F-B9DC-71CB6B42E7A1}"/>
                </a:ext>
              </a:extLst>
            </p:cNvPr>
            <p:cNvCxnSpPr/>
            <p:nvPr/>
          </p:nvCxnSpPr>
          <p:spPr>
            <a:xfrm flipV="1">
              <a:off x="4572000" y="2017986"/>
              <a:ext cx="0" cy="70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DD2320-651C-9E4E-9A42-48D36D18437B}"/>
                </a:ext>
              </a:extLst>
            </p:cNvPr>
            <p:cNvSpPr txBox="1"/>
            <p:nvPr/>
          </p:nvSpPr>
          <p:spPr>
            <a:xfrm>
              <a:off x="3972910" y="1660634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(47,97,168)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C5272E-9458-3046-B80A-716054531E2A}"/>
                </a:ext>
              </a:extLst>
            </p:cNvPr>
            <p:cNvSpPr/>
            <p:nvPr/>
          </p:nvSpPr>
          <p:spPr>
            <a:xfrm>
              <a:off x="6823335" y="2521877"/>
              <a:ext cx="45719" cy="7396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7324C9-07A0-DC44-A788-0BDCB4509BE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5350210" y="1845300"/>
              <a:ext cx="1473125" cy="6765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E3D125A-482F-9746-92B0-561F889524A7}"/>
                </a:ext>
              </a:extLst>
            </p:cNvPr>
            <p:cNvSpPr/>
            <p:nvPr/>
          </p:nvSpPr>
          <p:spPr>
            <a:xfrm>
              <a:off x="4530438" y="2722179"/>
              <a:ext cx="89560" cy="840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47FF91-2280-A143-A6EB-D3EF9461C502}"/>
              </a:ext>
            </a:extLst>
          </p:cNvPr>
          <p:cNvGrpSpPr/>
          <p:nvPr/>
        </p:nvGrpSpPr>
        <p:grpSpPr>
          <a:xfrm>
            <a:off x="1882606" y="1765737"/>
            <a:ext cx="5724411" cy="3431629"/>
            <a:chOff x="3972910" y="-625367"/>
            <a:chExt cx="5724411" cy="3431629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C7FD0BF-3A4D-BE49-9BEE-5C676D1CBEFC}"/>
                </a:ext>
              </a:extLst>
            </p:cNvPr>
            <p:cNvCxnSpPr/>
            <p:nvPr/>
          </p:nvCxnSpPr>
          <p:spPr>
            <a:xfrm flipV="1">
              <a:off x="4572000" y="2017986"/>
              <a:ext cx="0" cy="70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98F642-ADB8-6D45-A8D3-B99F019D139F}"/>
                </a:ext>
              </a:extLst>
            </p:cNvPr>
            <p:cNvSpPr txBox="1"/>
            <p:nvPr/>
          </p:nvSpPr>
          <p:spPr>
            <a:xfrm>
              <a:off x="3972910" y="1660634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(192,201,216)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C33AFB-AA98-9C4F-ADA5-750B1A20E600}"/>
                </a:ext>
              </a:extLst>
            </p:cNvPr>
            <p:cNvSpPr/>
            <p:nvPr/>
          </p:nvSpPr>
          <p:spPr>
            <a:xfrm>
              <a:off x="9651602" y="-625367"/>
              <a:ext cx="45719" cy="7396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8FAB9B3-50FB-3643-AA7B-B37B6CC73F96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5593867" y="-545804"/>
              <a:ext cx="4047102" cy="23911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F4AF5A-0B57-A747-B780-9AAA3614809B}"/>
                </a:ext>
              </a:extLst>
            </p:cNvPr>
            <p:cNvSpPr/>
            <p:nvPr/>
          </p:nvSpPr>
          <p:spPr>
            <a:xfrm>
              <a:off x="4530438" y="2722179"/>
              <a:ext cx="89560" cy="840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9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908484B-FCE1-1843-9622-254F132BA861}"/>
              </a:ext>
            </a:extLst>
          </p:cNvPr>
          <p:cNvGrpSpPr/>
          <p:nvPr/>
        </p:nvGrpSpPr>
        <p:grpSpPr>
          <a:xfrm>
            <a:off x="5741581" y="885495"/>
            <a:ext cx="3209066" cy="3362279"/>
            <a:chOff x="5741581" y="885495"/>
            <a:chExt cx="3209066" cy="33622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4D57B0-ED5D-BF4D-BE39-5696827DD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69" y="1052623"/>
              <a:ext cx="0" cy="292927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FEB3F1-D85E-5748-AF8E-B4324554B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276" y="3657598"/>
              <a:ext cx="2066371" cy="3516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C2C25D-3BE2-0E45-B11A-A90515B25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1581" y="3327991"/>
              <a:ext cx="1153329" cy="670584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7CF01-C7B1-2940-8E77-EF0E4117A9B8}"/>
                </a:ext>
              </a:extLst>
            </p:cNvPr>
            <p:cNvSpPr txBox="1"/>
            <p:nvPr/>
          </p:nvSpPr>
          <p:spPr>
            <a:xfrm>
              <a:off x="8622521" y="3878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420EBC-91BE-7845-B52B-3273DFB5F917}"/>
                </a:ext>
              </a:extLst>
            </p:cNvPr>
            <p:cNvSpPr txBox="1"/>
            <p:nvPr/>
          </p:nvSpPr>
          <p:spPr>
            <a:xfrm>
              <a:off x="5850964" y="3628085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79AF68-DDF1-A84F-ACBD-AB0AAB712256}"/>
                </a:ext>
              </a:extLst>
            </p:cNvPr>
            <p:cNvSpPr txBox="1"/>
            <p:nvPr/>
          </p:nvSpPr>
          <p:spPr>
            <a:xfrm>
              <a:off x="7026772" y="88549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00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5E3C52-5B80-5C41-B22C-A905C0194D3C}"/>
              </a:ext>
            </a:extLst>
          </p:cNvPr>
          <p:cNvSpPr/>
          <p:nvPr/>
        </p:nvSpPr>
        <p:spPr>
          <a:xfrm rot="19052352">
            <a:off x="6482681" y="1380137"/>
            <a:ext cx="1712469" cy="1013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C5B812-0D76-004A-8C6D-086BB0952297}"/>
              </a:ext>
            </a:extLst>
          </p:cNvPr>
          <p:cNvSpPr/>
          <p:nvPr/>
        </p:nvSpPr>
        <p:spPr>
          <a:xfrm rot="19052352">
            <a:off x="6453462" y="2114417"/>
            <a:ext cx="1907521" cy="10028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5899F7-A8A1-D244-941A-B076EEE004B6}"/>
              </a:ext>
            </a:extLst>
          </p:cNvPr>
          <p:cNvSpPr/>
          <p:nvPr/>
        </p:nvSpPr>
        <p:spPr>
          <a:xfrm rot="19052352">
            <a:off x="6462747" y="3120665"/>
            <a:ext cx="1040498" cy="10028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85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5E3C52-5B80-5C41-B22C-A905C0194D3C}"/>
              </a:ext>
            </a:extLst>
          </p:cNvPr>
          <p:cNvSpPr/>
          <p:nvPr/>
        </p:nvSpPr>
        <p:spPr>
          <a:xfrm rot="19052352">
            <a:off x="6482681" y="1380137"/>
            <a:ext cx="1712469" cy="1013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C5B812-0D76-004A-8C6D-086BB0952297}"/>
              </a:ext>
            </a:extLst>
          </p:cNvPr>
          <p:cNvSpPr/>
          <p:nvPr/>
        </p:nvSpPr>
        <p:spPr>
          <a:xfrm rot="19052352">
            <a:off x="6453462" y="2114417"/>
            <a:ext cx="1907521" cy="10028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5899F7-A8A1-D244-941A-B076EEE004B6}"/>
              </a:ext>
            </a:extLst>
          </p:cNvPr>
          <p:cNvSpPr/>
          <p:nvPr/>
        </p:nvSpPr>
        <p:spPr>
          <a:xfrm rot="19052352">
            <a:off x="6462747" y="3120665"/>
            <a:ext cx="1040498" cy="10028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93C2D-83D7-3A43-97F8-79C14C256BA8}"/>
              </a:ext>
            </a:extLst>
          </p:cNvPr>
          <p:cNvSpPr txBox="1"/>
          <p:nvPr/>
        </p:nvSpPr>
        <p:spPr>
          <a:xfrm>
            <a:off x="7084214" y="87296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cielo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38A6E-5954-8140-B3D3-EA1D5774ACF0}"/>
              </a:ext>
            </a:extLst>
          </p:cNvPr>
          <p:cNvSpPr txBox="1"/>
          <p:nvPr/>
        </p:nvSpPr>
        <p:spPr>
          <a:xfrm>
            <a:off x="7825404" y="265422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nubes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D73D8-BF54-D144-8592-2142C06234C6}"/>
              </a:ext>
            </a:extLst>
          </p:cNvPr>
          <p:cNvSpPr txBox="1"/>
          <p:nvPr/>
        </p:nvSpPr>
        <p:spPr>
          <a:xfrm>
            <a:off x="7434469" y="337867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Clustering</a:t>
            </a:r>
            <a:endParaRPr lang="es-ES_tradnl" dirty="0">
              <a:solidFill>
                <a:srgbClr val="FF93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Clusters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93826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2637816" y="3198167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r>
              <a:rPr lang="es-ES_tradnl" sz="2400" dirty="0">
                <a:solidFill>
                  <a:srgbClr val="FF9300"/>
                </a:solidFill>
              </a:rPr>
              <a:t> usando k-</a:t>
            </a:r>
            <a:r>
              <a:rPr lang="es-ES_tradnl" sz="2400" dirty="0" err="1">
                <a:solidFill>
                  <a:srgbClr val="FF9300"/>
                </a:solidFill>
              </a:rPr>
              <a:t>means</a:t>
            </a:r>
            <a:endParaRPr lang="es-ES_tradnl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87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4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1. Por canal de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2078D-D90B-BF4A-ABC8-65B41DDF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" y="1409354"/>
            <a:ext cx="2116703" cy="21140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3E60C85-1280-EF44-A8CA-94CB228D6004}"/>
              </a:ext>
            </a:extLst>
          </p:cNvPr>
          <p:cNvGrpSpPr/>
          <p:nvPr/>
        </p:nvGrpSpPr>
        <p:grpSpPr>
          <a:xfrm>
            <a:off x="2826846" y="3357887"/>
            <a:ext cx="2561900" cy="1556658"/>
            <a:chOff x="2826846" y="3357887"/>
            <a:chExt cx="2561900" cy="1556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DDBF094-E3DA-6C47-A1DA-801D6002FF5C}"/>
                </a:ext>
              </a:extLst>
            </p:cNvPr>
            <p:cNvSpPr/>
            <p:nvPr/>
          </p:nvSpPr>
          <p:spPr>
            <a:xfrm>
              <a:off x="2826846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F8639E4-84D9-6444-A130-E7DAC8BE3F13}"/>
                </a:ext>
              </a:extLst>
            </p:cNvPr>
            <p:cNvSpPr/>
            <p:nvPr/>
          </p:nvSpPr>
          <p:spPr>
            <a:xfrm>
              <a:off x="370270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D2A0F9E-0213-054F-97C4-74C7A31E023F}"/>
                </a:ext>
              </a:extLst>
            </p:cNvPr>
            <p:cNvSpPr/>
            <p:nvPr/>
          </p:nvSpPr>
          <p:spPr>
            <a:xfrm>
              <a:off x="461054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B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922BCA-666A-1742-AF00-D1391E90B07D}"/>
                </a:ext>
              </a:extLst>
            </p:cNvPr>
            <p:cNvGrpSpPr/>
            <p:nvPr/>
          </p:nvGrpSpPr>
          <p:grpSpPr>
            <a:xfrm>
              <a:off x="3221002" y="4414897"/>
              <a:ext cx="1817852" cy="499648"/>
              <a:chOff x="3221002" y="4414897"/>
              <a:chExt cx="1817852" cy="36301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7588BCC-5324-BE4F-8018-ABCD39A82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1002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DFF2B5C-8E08-6A48-834A-C8C133E88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9126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E9EDB02-2C66-BB43-BBB1-6EB777A8C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854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C28FAC-5550-DE47-BF1C-3AC280E7B723}"/>
              </a:ext>
            </a:extLst>
          </p:cNvPr>
          <p:cNvGrpSpPr/>
          <p:nvPr/>
        </p:nvGrpSpPr>
        <p:grpSpPr>
          <a:xfrm>
            <a:off x="397906" y="4391636"/>
            <a:ext cx="5067468" cy="2114020"/>
            <a:chOff x="397906" y="4391636"/>
            <a:chExt cx="5067468" cy="2114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66C7E6-8BF0-B44B-BC35-5926A207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06" y="4391636"/>
              <a:ext cx="2122018" cy="2114020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87AD19-0345-DC4B-A5C8-9117AE79ECCD}"/>
                </a:ext>
              </a:extLst>
            </p:cNvPr>
            <p:cNvSpPr/>
            <p:nvPr/>
          </p:nvSpPr>
          <p:spPr>
            <a:xfrm>
              <a:off x="2826845" y="4914545"/>
              <a:ext cx="2638529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Composición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B6F6CA-7726-794E-85F6-9BD2F1E919A8}"/>
                </a:ext>
              </a:extLst>
            </p:cNvPr>
            <p:cNvCxnSpPr>
              <a:cxnSpLocks/>
              <a:stCxn id="12" idx="1"/>
              <a:endCxn id="3" idx="3"/>
            </p:cNvCxnSpPr>
            <p:nvPr/>
          </p:nvCxnSpPr>
          <p:spPr>
            <a:xfrm flipH="1">
              <a:off x="2519924" y="5443050"/>
              <a:ext cx="3069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4B9FA-DBFE-F440-9384-4C47598D21B3}"/>
              </a:ext>
            </a:extLst>
          </p:cNvPr>
          <p:cNvGrpSpPr/>
          <p:nvPr/>
        </p:nvGrpSpPr>
        <p:grpSpPr>
          <a:xfrm>
            <a:off x="2514609" y="1832404"/>
            <a:ext cx="6495681" cy="2687948"/>
            <a:chOff x="2514609" y="1832404"/>
            <a:chExt cx="6495681" cy="268794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C270B4-5B11-0846-9EFB-0C14CF6DBCA1}"/>
                </a:ext>
              </a:extLst>
            </p:cNvPr>
            <p:cNvSpPr/>
            <p:nvPr/>
          </p:nvSpPr>
          <p:spPr>
            <a:xfrm>
              <a:off x="2826846" y="1937859"/>
              <a:ext cx="2561900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>
                  <a:solidFill>
                    <a:schemeClr val="tx1"/>
                  </a:solidFill>
                </a:rPr>
                <a:t>Descomposición de Colores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27C3FE-E12C-E14B-A5F6-15DA3641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6803" y="1832404"/>
              <a:ext cx="3413487" cy="2687948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8184FC-0594-074E-A547-75E3E05ABC3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514609" y="2466364"/>
              <a:ext cx="312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639490-64DB-6F4B-AD05-8A2536688DE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37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F5EFF0-D5F0-3F46-8338-FFC59C5C9C75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61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0E9777-0819-C945-BDCD-1BA1757CBBF7}"/>
                </a:ext>
              </a:extLst>
            </p:cNvPr>
            <p:cNvCxnSpPr>
              <a:cxnSpLocks/>
            </p:cNvCxnSpPr>
            <p:nvPr/>
          </p:nvCxnSpPr>
          <p:spPr>
            <a:xfrm>
              <a:off x="5020889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8FB765-5D1F-1446-8BA2-BAB209F7B99A}"/>
                </a:ext>
              </a:extLst>
            </p:cNvPr>
            <p:cNvSpPr txBox="1"/>
            <p:nvPr/>
          </p:nvSpPr>
          <p:spPr>
            <a:xfrm>
              <a:off x="2874161" y="2988555"/>
              <a:ext cx="2258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  <a:r>
                <a:rPr lang="en-US" dirty="0"/>
                <a:t>            </a:t>
              </a:r>
              <a:r>
                <a:rPr lang="en-US" dirty="0">
                  <a:solidFill>
                    <a:srgbClr val="00FF00"/>
                  </a:solidFill>
                </a:rPr>
                <a:t>G</a:t>
              </a:r>
              <a:r>
                <a:rPr lang="en-US" dirty="0"/>
                <a:t>           </a:t>
              </a:r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2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93467" y="1028700"/>
            <a:ext cx="377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random </a:t>
            </a:r>
            <a:r>
              <a:rPr lang="en-US"/>
              <a:t>K=2 points (centroids)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27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</p:spTree>
    <p:extLst>
      <p:ext uri="{BB962C8B-B14F-4D97-AF65-F5344CB8AC3E}">
        <p14:creationId xmlns:p14="http://schemas.microsoft.com/office/powerpoint/2010/main" val="3705464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43000" y="800100"/>
            <a:ext cx="5041105" cy="26527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491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43000" y="800100"/>
            <a:ext cx="5041105" cy="265270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5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94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22121" y="1028700"/>
            <a:ext cx="24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new centroids</a:t>
            </a:r>
          </a:p>
        </p:txBody>
      </p:sp>
      <p:sp>
        <p:nvSpPr>
          <p:cNvPr id="29" name="Oval 28"/>
          <p:cNvSpPr/>
          <p:nvPr/>
        </p:nvSpPr>
        <p:spPr>
          <a:xfrm>
            <a:off x="5726917" y="3681436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62283" y="184785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26917" y="3681436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62283" y="184785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97913" y="1119194"/>
            <a:ext cx="4223151" cy="38671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378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97913" y="1119194"/>
            <a:ext cx="4223151" cy="38671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5673E-E427-9C48-9AAC-4340F596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0B2870-7350-8D40-A01A-CE539DF873C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82DDFB-F293-5441-AAC2-50EC18B5953D}"/>
              </a:ext>
            </a:extLst>
          </p:cNvPr>
          <p:cNvSpPr txBox="1"/>
          <p:nvPr/>
        </p:nvSpPr>
        <p:spPr>
          <a:xfrm>
            <a:off x="0" y="6538912"/>
            <a:ext cx="1460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PAT06_KMeans.pptx</a:t>
            </a:r>
          </a:p>
        </p:txBody>
      </p:sp>
    </p:spTree>
    <p:extLst>
      <p:ext uri="{BB962C8B-B14F-4D97-AF65-F5344CB8AC3E}">
        <p14:creationId xmlns:p14="http://schemas.microsoft.com/office/powerpoint/2010/main" val="416294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56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28" name="Oval 27"/>
          <p:cNvSpPr/>
          <p:nvPr/>
        </p:nvSpPr>
        <p:spPr>
          <a:xfrm>
            <a:off x="5941231" y="391003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76597" y="2076462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5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283" y="14269"/>
            <a:ext cx="8016938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Algorithm K-Means: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Input Data X = {x</a:t>
            </a:r>
            <a:r>
              <a:rPr lang="en-US" sz="2400" baseline="-25000" dirty="0"/>
              <a:t>1</a:t>
            </a:r>
            <a:r>
              <a:rPr lang="en-US" sz="2400" dirty="0"/>
              <a:t>, x</a:t>
            </a:r>
            <a:r>
              <a:rPr lang="en-US" sz="2400" baseline="-25000" dirty="0"/>
              <a:t>2</a:t>
            </a:r>
            <a:r>
              <a:rPr lang="en-US" sz="2400" dirty="0"/>
              <a:t>, ... 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} and number of clusters 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Centroids {c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</a:t>
            </a:r>
            <a:r>
              <a:rPr lang="en-US" sz="2400" dirty="0"/>
              <a:t>, ... </a:t>
            </a:r>
            <a:r>
              <a:rPr lang="en-US" sz="2400" dirty="0" err="1"/>
              <a:t>c</a:t>
            </a:r>
            <a:r>
              <a:rPr lang="en-US" sz="2400" baseline="-25000" dirty="0" err="1"/>
              <a:t>K</a:t>
            </a:r>
            <a:r>
              <a:rPr lang="en-US" sz="2400" dirty="0"/>
              <a:t>}  = random K points of X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For each data point x</a:t>
            </a:r>
            <a:r>
              <a:rPr lang="en-US" sz="2400" baseline="-25000" dirty="0"/>
              <a:t>i 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       Compute distance </a:t>
            </a:r>
            <a:r>
              <a:rPr lang="en-US" sz="2400" dirty="0" err="1"/>
              <a:t>d</a:t>
            </a:r>
            <a:r>
              <a:rPr lang="en-US" sz="2400" baseline="-25000" dirty="0" err="1"/>
              <a:t>ij</a:t>
            </a:r>
            <a:r>
              <a:rPr lang="en-US" sz="2400" dirty="0"/>
              <a:t> = d(</a:t>
            </a:r>
            <a:r>
              <a:rPr lang="en-US" sz="2400" dirty="0" err="1"/>
              <a:t>x</a:t>
            </a:r>
            <a:r>
              <a:rPr lang="en-US" sz="2400" baseline="-25000" dirty="0" err="1"/>
              <a:t>i</a:t>
            </a:r>
            <a:r>
              <a:rPr lang="en-US" sz="2400" dirty="0" err="1"/>
              <a:t>,c</a:t>
            </a:r>
            <a:r>
              <a:rPr lang="en-US" sz="2400" baseline="-25000" dirty="0" err="1"/>
              <a:t>j</a:t>
            </a:r>
            <a:r>
              <a:rPr lang="en-US" sz="2400" dirty="0"/>
              <a:t>)  </a:t>
            </a:r>
            <a:r>
              <a:rPr lang="en-US" sz="2400" dirty="0" err="1"/>
              <a:t>i</a:t>
            </a:r>
            <a:r>
              <a:rPr lang="en-US" sz="2400" dirty="0"/>
              <a:t>=1,...,N, j=1,...K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       Assign x</a:t>
            </a:r>
            <a:r>
              <a:rPr lang="en-US" sz="2400" baseline="-25000" dirty="0"/>
              <a:t>i</a:t>
            </a:r>
            <a:r>
              <a:rPr lang="en-US" sz="2400" dirty="0"/>
              <a:t> to the nearest centroid: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= </a:t>
            </a:r>
            <a:r>
              <a:rPr lang="en-US" sz="2400" dirty="0" err="1"/>
              <a:t>argmin</a:t>
            </a:r>
            <a:r>
              <a:rPr lang="en-US" sz="2400" baseline="-25000" dirty="0" err="1"/>
              <a:t>j</a:t>
            </a:r>
            <a:r>
              <a:rPr lang="en-US" sz="2400" dirty="0"/>
              <a:t>{</a:t>
            </a:r>
            <a:r>
              <a:rPr lang="en-US" sz="2400" dirty="0" err="1"/>
              <a:t>d</a:t>
            </a:r>
            <a:r>
              <a:rPr lang="en-US" sz="2400" baseline="-25000" dirty="0" err="1"/>
              <a:t>ij</a:t>
            </a:r>
            <a:r>
              <a:rPr lang="en-US" sz="2400" dirty="0"/>
              <a:t>}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Compute the new centroids of each cluster</a:t>
            </a:r>
          </a:p>
          <a:p>
            <a:r>
              <a:rPr lang="en-US" sz="2400" dirty="0"/>
              <a:t>	     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= mean(x</a:t>
            </a:r>
            <a:r>
              <a:rPr lang="en-US" sz="2400" baseline="-25000" dirty="0"/>
              <a:t>i</a:t>
            </a:r>
            <a:r>
              <a:rPr lang="en-US" sz="2400" dirty="0"/>
              <a:t>)  for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= j</a:t>
            </a:r>
          </a:p>
          <a:p>
            <a:endParaRPr lang="en-US" sz="2400" dirty="0"/>
          </a:p>
          <a:p>
            <a:pPr marL="457200" indent="-457200">
              <a:buAutoNum type="arabicPeriod" startAt="7"/>
            </a:pPr>
            <a:r>
              <a:rPr lang="en-US" sz="2400" dirty="0"/>
              <a:t>if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      </a:t>
            </a:r>
            <a:r>
              <a:rPr lang="en-US" sz="2400" dirty="0" err="1"/>
              <a:t>c</a:t>
            </a:r>
            <a:r>
              <a:rPr lang="en-US" sz="2400" baseline="-25000" dirty="0" err="1"/>
              <a:t>j</a:t>
            </a:r>
            <a:r>
              <a:rPr lang="en-US" sz="2400" baseline="-25000" dirty="0"/>
              <a:t> </a:t>
            </a:r>
            <a:r>
              <a:rPr lang="en-US" sz="2400" dirty="0"/>
              <a:t>then </a:t>
            </a:r>
            <a:r>
              <a:rPr lang="en-US" sz="2400" dirty="0" err="1"/>
              <a:t>c</a:t>
            </a:r>
            <a:r>
              <a:rPr lang="en-US" sz="2400" baseline="-25000" dirty="0" err="1"/>
              <a:t>j</a:t>
            </a:r>
            <a:r>
              <a:rPr lang="en-US" sz="2400" dirty="0"/>
              <a:t> =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  go to step 3</a:t>
            </a:r>
          </a:p>
          <a:p>
            <a:pPr marL="457200" indent="-457200">
              <a:buAutoNum type="arabicPeriod" startAt="7"/>
            </a:pPr>
            <a:endParaRPr lang="en-US" sz="2400" dirty="0"/>
          </a:p>
          <a:p>
            <a:pPr marL="457200" indent="-457200">
              <a:buAutoNum type="arabicPeriod" startAt="7"/>
            </a:pPr>
            <a:r>
              <a:rPr lang="en-US" sz="2400" dirty="0"/>
              <a:t>Output: {c</a:t>
            </a:r>
            <a:r>
              <a:rPr lang="en-US" sz="2400" baseline="30000" dirty="0"/>
              <a:t>*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30000" dirty="0"/>
              <a:t>*</a:t>
            </a:r>
            <a:r>
              <a:rPr lang="en-US" sz="2400" baseline="-25000" dirty="0"/>
              <a:t>2</a:t>
            </a:r>
            <a:r>
              <a:rPr lang="en-US" sz="2400" dirty="0"/>
              <a:t>, ... c</a:t>
            </a:r>
            <a:r>
              <a:rPr lang="en-US" sz="2400" baseline="30000" dirty="0"/>
              <a:t>*</a:t>
            </a:r>
            <a:r>
              <a:rPr lang="en-US" sz="2400" baseline="-25000" dirty="0"/>
              <a:t>K</a:t>
            </a:r>
            <a:r>
              <a:rPr lang="en-US" sz="2400" dirty="0"/>
              <a:t>} and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for </a:t>
            </a:r>
            <a:r>
              <a:rPr lang="en-US" sz="2400" dirty="0" err="1"/>
              <a:t>i</a:t>
            </a:r>
            <a:r>
              <a:rPr lang="en-US" sz="2400" dirty="0"/>
              <a:t>=1,...,N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7" y="5598482"/>
            <a:ext cx="257184" cy="3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374884-12CA-9D43-B95E-02B6857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38" y="127438"/>
            <a:ext cx="6603123" cy="66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4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FE5DB-BB08-5E47-B1CE-FFBDF115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831850"/>
            <a:ext cx="6604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0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BF38D-1184-2B4C-80FA-B410BE2156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16835" y="815901"/>
            <a:ext cx="7852734" cy="50944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13D6D3-D721-5543-B9D9-0E995C1B1ABF}"/>
              </a:ext>
            </a:extLst>
          </p:cNvPr>
          <p:cNvGrpSpPr/>
          <p:nvPr/>
        </p:nvGrpSpPr>
        <p:grpSpPr>
          <a:xfrm>
            <a:off x="305649" y="4094531"/>
            <a:ext cx="3309421" cy="1644384"/>
            <a:chOff x="305649" y="4094531"/>
            <a:chExt cx="3309421" cy="16443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0B0D78-9C89-0640-AE45-F9282EF8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649" y="4094531"/>
              <a:ext cx="2489877" cy="1644384"/>
            </a:xfrm>
            <a:prstGeom prst="rect">
              <a:avLst/>
            </a:prstGeom>
          </p:spPr>
        </p:pic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7A74051A-B28A-B344-A12A-06D875E828C7}"/>
                </a:ext>
              </a:extLst>
            </p:cNvPr>
            <p:cNvSpPr/>
            <p:nvPr/>
          </p:nvSpPr>
          <p:spPr>
            <a:xfrm>
              <a:off x="3211033" y="4727577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F6C15E-535F-294B-9722-A783BE55183B}"/>
              </a:ext>
            </a:extLst>
          </p:cNvPr>
          <p:cNvGrpSpPr/>
          <p:nvPr/>
        </p:nvGrpSpPr>
        <p:grpSpPr>
          <a:xfrm>
            <a:off x="5309630" y="2166816"/>
            <a:ext cx="3119567" cy="1617755"/>
            <a:chOff x="5309630" y="2166816"/>
            <a:chExt cx="3119567" cy="1617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4C97DC-5F32-B649-9AFE-2E77E8FEA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5977" y="2166816"/>
              <a:ext cx="2483220" cy="1617755"/>
            </a:xfrm>
            <a:prstGeom prst="rect">
              <a:avLst/>
            </a:prstGeom>
          </p:spPr>
        </p:pic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83DCA690-11D7-DC49-B946-BDF1FC8F6D15}"/>
                </a:ext>
              </a:extLst>
            </p:cNvPr>
            <p:cNvSpPr/>
            <p:nvPr/>
          </p:nvSpPr>
          <p:spPr>
            <a:xfrm rot="9969828">
              <a:off x="5309630" y="3018518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AFEE08-55DA-8547-B4E5-23B53AF16709}"/>
              </a:ext>
            </a:extLst>
          </p:cNvPr>
          <p:cNvGrpSpPr/>
          <p:nvPr/>
        </p:nvGrpSpPr>
        <p:grpSpPr>
          <a:xfrm>
            <a:off x="1023214" y="529089"/>
            <a:ext cx="3132043" cy="1637727"/>
            <a:chOff x="1023214" y="529089"/>
            <a:chExt cx="3132043" cy="1637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07DD6A-EF25-D940-819A-14A457E1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214" y="529089"/>
              <a:ext cx="2496535" cy="1637727"/>
            </a:xfrm>
            <a:prstGeom prst="rect">
              <a:avLst/>
            </a:prstGeom>
          </p:spPr>
        </p:pic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25DA2312-C01E-D444-AB2D-BB271050524A}"/>
                </a:ext>
              </a:extLst>
            </p:cNvPr>
            <p:cNvSpPr/>
            <p:nvPr/>
          </p:nvSpPr>
          <p:spPr>
            <a:xfrm rot="791890">
              <a:off x="3751220" y="1271633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70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1FC394-85EB-C74F-B351-7A747882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62" y="3429000"/>
            <a:ext cx="48895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8EE9A-8110-1F44-B83C-A0ADD2AD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8" y="133350"/>
            <a:ext cx="4864100" cy="330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0A140-A1AF-E24D-A4E2-DAB2EB8312A5}"/>
              </a:ext>
            </a:extLst>
          </p:cNvPr>
          <p:cNvSpPr txBox="1"/>
          <p:nvPr/>
        </p:nvSpPr>
        <p:spPr>
          <a:xfrm>
            <a:off x="5231219" y="26581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9EAC2-D099-2148-BC37-508DCC064D87}"/>
              </a:ext>
            </a:extLst>
          </p:cNvPr>
          <p:cNvSpPr txBox="1"/>
          <p:nvPr/>
        </p:nvSpPr>
        <p:spPr>
          <a:xfrm>
            <a:off x="2971001" y="622920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84763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FC70A8-A1EB-101C-0A59-4BF4445B3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2" t="5442" r="4221" b="9864"/>
          <a:stretch/>
        </p:blipFill>
        <p:spPr bwMode="auto">
          <a:xfrm>
            <a:off x="685798" y="2383971"/>
            <a:ext cx="2645229" cy="271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B7E847-61C0-FEBF-C892-FC9FD5C08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6802" r="4870" b="11565"/>
          <a:stretch/>
        </p:blipFill>
        <p:spPr bwMode="auto">
          <a:xfrm>
            <a:off x="5312229" y="2383971"/>
            <a:ext cx="2744424" cy="271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F0686-1DC2-E8EB-DBAE-CDC9E4C7905D}"/>
              </a:ext>
            </a:extLst>
          </p:cNvPr>
          <p:cNvSpPr txBox="1"/>
          <p:nvPr/>
        </p:nvSpPr>
        <p:spPr>
          <a:xfrm>
            <a:off x="683229" y="201463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EC7E3-5F3B-9F7F-9DF6-7CDF5F8AB077}"/>
              </a:ext>
            </a:extLst>
          </p:cNvPr>
          <p:cNvSpPr txBox="1"/>
          <p:nvPr/>
        </p:nvSpPr>
        <p:spPr>
          <a:xfrm>
            <a:off x="5295044" y="2014639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39CF2AF-E71B-B0E3-35BC-FB60EBECBAB5}"/>
              </a:ext>
            </a:extLst>
          </p:cNvPr>
          <p:cNvSpPr/>
          <p:nvPr/>
        </p:nvSpPr>
        <p:spPr>
          <a:xfrm>
            <a:off x="4109446" y="3472542"/>
            <a:ext cx="421303" cy="5334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63397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sz="2400" dirty="0"/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Usando </a:t>
            </a:r>
            <a:r>
              <a:rPr lang="es-ES_tradnl" sz="2400" dirty="0" err="1"/>
              <a:t>clustering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61403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3060298" y="3198167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Ejemplos Similares</a:t>
            </a:r>
          </a:p>
        </p:txBody>
      </p:sp>
    </p:spTree>
    <p:extLst>
      <p:ext uri="{BB962C8B-B14F-4D97-AF65-F5344CB8AC3E}">
        <p14:creationId xmlns:p14="http://schemas.microsoft.com/office/powerpoint/2010/main" val="1277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04820-3AD2-9B4B-BDE5-7A61F87C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87" y="1433126"/>
            <a:ext cx="3913781" cy="3903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898A7-7204-AF45-B36E-FCF34498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11" y="1433142"/>
            <a:ext cx="3913781" cy="39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F898A7-7204-AF45-B36E-FCF34498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79" y="242161"/>
            <a:ext cx="6389895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2CC17-145E-A04E-9405-3C0593AF7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901" y="242161"/>
            <a:ext cx="6406197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45958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12010</TotalTime>
  <Words>546</Words>
  <Application>Microsoft Macintosh PowerPoint</Application>
  <PresentationFormat>On-screen Show (4:3)</PresentationFormat>
  <Paragraphs>212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Trebuchet MS</vt:lpstr>
      <vt:lpstr>1_Diseño predeterminado</vt:lpstr>
      <vt:lpstr>2_Diseño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132</cp:revision>
  <dcterms:created xsi:type="dcterms:W3CDTF">2012-09-03T12:33:59Z</dcterms:created>
  <dcterms:modified xsi:type="dcterms:W3CDTF">2022-11-17T13:40:27Z</dcterms:modified>
</cp:coreProperties>
</file>